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2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commentAuthors.xml" ContentType="application/vnd.openxmlformats-officedocument.presentationml.commentAuthors+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2.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customXml/itemProps2.xml" ContentType="application/vnd.openxmlformats-officedocument.customXmlProperties+xml"/>
  <Override PartName="/docProps/core.xml" ContentType="application/vnd.openxmlformats-package.core-properties+xml"/>
  <Override PartName="/customXml/itemProps3.xml" ContentType="application/vnd.openxmlformats-officedocument.customXmlProperties+xml"/>
  <Override PartName="/docProps/custom.xml" ContentType="application/vnd.openxmlformats-officedocument.custom-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11" r:id="rId4"/>
  </p:sldMasterIdLst>
  <p:notesMasterIdLst>
    <p:notesMasterId r:id="rId6"/>
  </p:notesMasterIdLst>
  <p:handoutMasterIdLst>
    <p:handoutMasterId r:id="rId7"/>
  </p:handoutMasterIdLst>
  <p:sldIdLst>
    <p:sldId id="1111" r:id="rId5"/>
  </p:sldIdLst>
  <p:sldSz cx="14630400" cy="8229600"/>
  <p:notesSz cx="6881813" cy="9296400"/>
  <p:embeddedFontLst>
    <p:embeddedFont>
      <p:font typeface="Calibri" panose="020F0502020204030204" pitchFamily="34" charset="0"/>
      <p:regular r:id="rId8"/>
      <p:bold r:id="rId9"/>
      <p:italic r:id="rId10"/>
      <p:boldItalic r:id="rId11"/>
    </p:embeddedFont>
    <p:embeddedFont>
      <p:font typeface="Segoe UI" panose="020B0502040204020203" pitchFamily="34" charset="0"/>
      <p:regular r:id="rId12"/>
      <p:bold r:id="rId13"/>
      <p:italic r:id="rId14"/>
      <p:boldItalic r:id="rId15"/>
    </p:embeddedFont>
    <p:embeddedFont>
      <p:font typeface="Segoe UI Light" panose="020B0502040204020203" pitchFamily="34" charset="0"/>
      <p:regular r:id="rId16"/>
      <p:italic r:id="rId17"/>
    </p:embeddedFont>
    <p:embeddedFont>
      <p:font typeface="Segoe UI Semilight" panose="020B0402040204020203" pitchFamily="34" charset="0"/>
      <p:regular r:id="rId18"/>
      <p:italic r:id="rId19"/>
    </p:embeddedFont>
  </p:embeddedFontLst>
  <p:defaultTextStyle>
    <a:defPPr>
      <a:defRPr lang="en-US"/>
    </a:defPPr>
    <a:lvl1pPr marL="0" algn="l" defTabSz="1172261" rtl="0" eaLnBrk="1" latinLnBrk="0" hangingPunct="1">
      <a:defRPr sz="2308" kern="1200">
        <a:solidFill>
          <a:schemeClr val="tx1"/>
        </a:solidFill>
        <a:latin typeface="+mn-lt"/>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p:defaultTextStyle>
  <p:extLst>
    <p:ext uri="{EFAFB233-063F-42B5-8137-9DF3F51BA10A}">
      <p15:sldGuideLst xmlns:p15="http://schemas.microsoft.com/office/powerpoint/2012/main">
        <p15:guide id="2" pos="288" userDrawn="1">
          <p15:clr>
            <a:srgbClr val="A4A3A4"/>
          </p15:clr>
        </p15:guide>
        <p15:guide id="3" pos="8928" userDrawn="1">
          <p15:clr>
            <a:srgbClr val="A4A3A4"/>
          </p15:clr>
        </p15:guide>
        <p15:guide id="4" pos="6768" userDrawn="1">
          <p15:clr>
            <a:srgbClr val="A4A3A4"/>
          </p15:clr>
        </p15:guide>
        <p15:guide id="5" pos="2448" userDrawn="1">
          <p15:clr>
            <a:srgbClr val="A4A3A4"/>
          </p15:clr>
        </p15:guide>
        <p15:guide id="6" orient="horz" pos="4728" userDrawn="1">
          <p15:clr>
            <a:srgbClr val="A4A3A4"/>
          </p15:clr>
        </p15:guide>
        <p15:guide id="7" orient="horz" pos="9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thony maytone" initials="am" lastIdx="2" clrIdx="6">
    <p:extLst>
      <p:ext uri="{19B8F6BF-5375-455C-9EA6-DF929625EA0E}">
        <p15:presenceInfo xmlns:p15="http://schemas.microsoft.com/office/powerpoint/2012/main" userId="c1f6446f4f3881c6" providerId="Windows Live"/>
      </p:ext>
    </p:extLst>
  </p:cmAuthor>
  <p:cmAuthor id="1" name="Jeremy Cooper (Affirma Consulting)" initials="JC(C" lastIdx="23" clrIdx="0"/>
  <p:cmAuthor id="2" name="Drew Michaels" initials="DM" lastIdx="18" clrIdx="1"/>
  <p:cmAuthor id="3" name="Jann Skotdal" initials="JS" lastIdx="7" clrIdx="2"/>
  <p:cmAuthor id="4" name="Enrique Rivero" initials="" lastIdx="0" clrIdx="3"/>
  <p:cmAuthor id="5" name="Brett Campbell" initials="BC" lastIdx="17" clrIdx="4"/>
  <p:cmAuthor id="6" name="Ross Chapman" initials="RC" lastIdx="1" clrIdx="5">
    <p:extLst>
      <p:ext uri="{19B8F6BF-5375-455C-9EA6-DF929625EA0E}">
        <p15:presenceInfo xmlns:p15="http://schemas.microsoft.com/office/powerpoint/2012/main" userId="Ross Chap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59"/>
    <a:srgbClr val="2395CD"/>
    <a:srgbClr val="026373"/>
    <a:srgbClr val="0096A9"/>
    <a:srgbClr val="235A5F"/>
    <a:srgbClr val="006580"/>
    <a:srgbClr val="595959"/>
    <a:srgbClr val="F2F2F2"/>
    <a:srgbClr val="007F80"/>
    <a:srgbClr val="ACB9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05" autoAdjust="0"/>
    <p:restoredTop sz="94345" autoAdjust="0"/>
  </p:normalViewPr>
  <p:slideViewPr>
    <p:cSldViewPr snapToGrid="0">
      <p:cViewPr varScale="1">
        <p:scale>
          <a:sx n="63" d="100"/>
          <a:sy n="63" d="100"/>
        </p:scale>
        <p:origin x="90" y="258"/>
      </p:cViewPr>
      <p:guideLst>
        <p:guide pos="288"/>
        <p:guide pos="8928"/>
        <p:guide pos="6768"/>
        <p:guide pos="2448"/>
        <p:guide orient="horz" pos="4728"/>
        <p:guide orient="horz" pos="912"/>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3" d="100"/>
          <a:sy n="83" d="100"/>
        </p:scale>
        <p:origin x="272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customXml" Target="../customXml/item4.xml"/><Relationship Id="rId2" Type="http://schemas.openxmlformats.org/officeDocument/2006/relationships/customXml" Target="../customXml/item2.xml"/><Relationship Id="rId16" Type="http://schemas.openxmlformats.org/officeDocument/2006/relationships/font" Target="fonts/font9.fntdata"/><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4.fntdata"/><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8.fntdata"/><Relationship Id="rId23" Type="http://schemas.openxmlformats.org/officeDocument/2006/relationships/theme" Target="theme/theme1.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F85389F9-6263-44F9-AF1B-A686C56EB839}" type="datetimeFigureOut">
              <a:rPr lang="en-US" smtClean="0"/>
              <a:t>5/1/2020</a:t>
            </a:fld>
            <a:endParaRPr lang="en-US" dirty="0"/>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D8D7149-0FC3-48A5-B8C0-CB3A59341EE3}" type="slidenum">
              <a:rPr lang="en-US" smtClean="0"/>
              <a:t>‹#›</a:t>
            </a:fld>
            <a:endParaRPr lang="en-US" dirty="0"/>
          </a:p>
        </p:txBody>
      </p:sp>
    </p:spTree>
    <p:extLst>
      <p:ext uri="{BB962C8B-B14F-4D97-AF65-F5344CB8AC3E}">
        <p14:creationId xmlns:p14="http://schemas.microsoft.com/office/powerpoint/2010/main" val="786999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F2BBF2F9-4DF4-4C8D-A5EC-65378DB32725}" type="datetimeFigureOut">
              <a:rPr lang="en-US" smtClean="0"/>
              <a:t>5/1/2020</a:t>
            </a:fld>
            <a:endParaRPr lang="en-US" dirty="0"/>
          </a:p>
        </p:txBody>
      </p:sp>
      <p:sp>
        <p:nvSpPr>
          <p:cNvPr id="4" name="Slide Image Placeholder 3"/>
          <p:cNvSpPr>
            <a:spLocks noGrp="1" noRot="1" noChangeAspect="1"/>
          </p:cNvSpPr>
          <p:nvPr>
            <p:ph type="sldImg" idx="2"/>
          </p:nvPr>
        </p:nvSpPr>
        <p:spPr>
          <a:xfrm>
            <a:off x="654050" y="1162050"/>
            <a:ext cx="5573713" cy="313690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5EE3F6CF-073A-4B4F-A2B7-08B9C7DBCB96}" type="slidenum">
              <a:rPr lang="en-US" smtClean="0"/>
              <a:t>‹#›</a:t>
            </a:fld>
            <a:endParaRPr lang="en-US" dirty="0"/>
          </a:p>
        </p:txBody>
      </p:sp>
    </p:spTree>
    <p:extLst>
      <p:ext uri="{BB962C8B-B14F-4D97-AF65-F5344CB8AC3E}">
        <p14:creationId xmlns:p14="http://schemas.microsoft.com/office/powerpoint/2010/main" val="134377555"/>
      </p:ext>
    </p:extLst>
  </p:cSld>
  <p:clrMap bg1="lt1" tx1="dk1" bg2="lt2" tx2="dk2" accent1="accent1" accent2="accent2" accent3="accent3" accent4="accent4" accent5="accent5" accent6="accent6" hlink="hlink" folHlink="folHlink"/>
  <p:notesStyle>
    <a:lvl1pPr marL="0" algn="l" defTabSz="1172261" rtl="0" eaLnBrk="1" latinLnBrk="0" hangingPunct="1">
      <a:defRPr sz="1538" kern="1200">
        <a:solidFill>
          <a:schemeClr val="tx1"/>
        </a:solidFill>
        <a:latin typeface="+mn-lt"/>
        <a:ea typeface="+mn-ea"/>
        <a:cs typeface="+mn-cs"/>
      </a:defRPr>
    </a:lvl1pPr>
    <a:lvl2pPr marL="586130" algn="l" defTabSz="1172261" rtl="0" eaLnBrk="1" latinLnBrk="0" hangingPunct="1">
      <a:defRPr sz="1538" kern="1200">
        <a:solidFill>
          <a:schemeClr val="tx1"/>
        </a:solidFill>
        <a:latin typeface="+mn-lt"/>
        <a:ea typeface="+mn-ea"/>
        <a:cs typeface="+mn-cs"/>
      </a:defRPr>
    </a:lvl2pPr>
    <a:lvl3pPr marL="1172261" algn="l" defTabSz="1172261" rtl="0" eaLnBrk="1" latinLnBrk="0" hangingPunct="1">
      <a:defRPr sz="1538" kern="1200">
        <a:solidFill>
          <a:schemeClr val="tx1"/>
        </a:solidFill>
        <a:latin typeface="+mn-lt"/>
        <a:ea typeface="+mn-ea"/>
        <a:cs typeface="+mn-cs"/>
      </a:defRPr>
    </a:lvl3pPr>
    <a:lvl4pPr marL="1758391" algn="l" defTabSz="1172261" rtl="0" eaLnBrk="1" latinLnBrk="0" hangingPunct="1">
      <a:defRPr sz="1538" kern="1200">
        <a:solidFill>
          <a:schemeClr val="tx1"/>
        </a:solidFill>
        <a:latin typeface="+mn-lt"/>
        <a:ea typeface="+mn-ea"/>
        <a:cs typeface="+mn-cs"/>
      </a:defRPr>
    </a:lvl4pPr>
    <a:lvl5pPr marL="2344522" algn="l" defTabSz="1172261" rtl="0" eaLnBrk="1" latinLnBrk="0" hangingPunct="1">
      <a:defRPr sz="1538" kern="1200">
        <a:solidFill>
          <a:schemeClr val="tx1"/>
        </a:solidFill>
        <a:latin typeface="+mn-lt"/>
        <a:ea typeface="+mn-ea"/>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29" y="3526064"/>
            <a:ext cx="9586335"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6"/>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5/1/2020</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59" y="457200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0"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0" y="612648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dirty="0"/>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0"/>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5/1/2020</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dirty="0"/>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899"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5/1/2020</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4" name="Content Placeholder 3"/>
          <p:cNvSpPr>
            <a:spLocks noGrp="1"/>
          </p:cNvSpPr>
          <p:nvPr>
            <p:ph sz="half" idx="2"/>
          </p:nvPr>
        </p:nvSpPr>
        <p:spPr>
          <a:xfrm>
            <a:off x="457199"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772400"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6" name="Content Placeholder 5"/>
          <p:cNvSpPr>
            <a:spLocks noGrp="1"/>
          </p:cNvSpPr>
          <p:nvPr>
            <p:ph sz="quarter" idx="4"/>
          </p:nvPr>
        </p:nvSpPr>
        <p:spPr>
          <a:xfrm>
            <a:off x="7772400"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5/1/2020</a:t>
            </a:fld>
            <a:endParaRPr lang="en-US" dirty="0"/>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5/1/2020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7"/>
            <a:ext cx="3911778" cy="645517"/>
          </a:xfrm>
        </p:spPr>
        <p:txBody>
          <a:bodyPr wrap="none" anchor="t" anchorCtr="0">
            <a:noAutofit/>
          </a:bodyPr>
          <a:lstStyle>
            <a:lvl1pPr algn="r">
              <a:defRPr sz="4236">
                <a:solidFill>
                  <a:srgbClr val="E45A1E"/>
                </a:solidFill>
              </a:defRPr>
            </a:lvl1pPr>
          </a:lstStyle>
          <a:p>
            <a:r>
              <a:rPr lang="en-US"/>
              <a:t>Click to edit Master title style</a:t>
            </a:r>
            <a:endParaRPr lang="en-US" dirty="0"/>
          </a:p>
        </p:txBody>
      </p:sp>
      <p:sp>
        <p:nvSpPr>
          <p:cNvPr id="3" name="Subtitle 2"/>
          <p:cNvSpPr>
            <a:spLocks noGrp="1"/>
          </p:cNvSpPr>
          <p:nvPr>
            <p:ph type="subTitle" idx="1"/>
          </p:nvPr>
        </p:nvSpPr>
        <p:spPr>
          <a:xfrm>
            <a:off x="1697128" y="3980691"/>
            <a:ext cx="3911778" cy="1987357"/>
          </a:xfrm>
        </p:spPr>
        <p:txBody>
          <a:bodyPr>
            <a:normAutofit/>
          </a:bodyPr>
          <a:lstStyle>
            <a:lvl1pPr marL="0" indent="0" algn="r">
              <a:buNone/>
              <a:defRPr sz="2118">
                <a:solidFill>
                  <a:srgbClr val="E45A1E"/>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7" name="Rectangle 6"/>
          <p:cNvSpPr/>
          <p:nvPr/>
        </p:nvSpPr>
        <p:spPr>
          <a:xfrm>
            <a:off x="7315202" y="0"/>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dirty="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3" cy="674892"/>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ctrTitle"/>
          </p:nvPr>
        </p:nvSpPr>
        <p:spPr>
          <a:xfrm>
            <a:off x="457200" y="3526064"/>
            <a:ext cx="13716000"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5/1/2020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5/1/2020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5/1/2020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1" cy="1920115"/>
          </a:xfrm>
        </p:spPr>
        <p:txBody>
          <a:bodyPr anchor="b"/>
          <a:lstStyle>
            <a:lvl1pPr>
              <a:defRPr sz="3765"/>
            </a:lvl1pPr>
          </a:lstStyle>
          <a:p>
            <a:r>
              <a:rPr lang="en-US"/>
              <a:t>Click to edit Master title style</a:t>
            </a:r>
          </a:p>
        </p:txBody>
      </p:sp>
      <p:sp>
        <p:nvSpPr>
          <p:cNvPr id="3" name="Picture Placeholder 2"/>
          <p:cNvSpPr>
            <a:spLocks noGrp="1"/>
          </p:cNvSpPr>
          <p:nvPr>
            <p:ph type="pic" idx="1"/>
          </p:nvPr>
        </p:nvSpPr>
        <p:spPr>
          <a:xfrm>
            <a:off x="6220724" y="1184200"/>
            <a:ext cx="7406095" cy="5848134"/>
          </a:xfrm>
        </p:spPr>
        <p:txBody>
          <a:bodyPr/>
          <a:lstStyle>
            <a:lvl1pPr marL="0" indent="0">
              <a:buNone/>
              <a:defRPr sz="3765">
                <a:latin typeface="Segoe UI" panose="020B0502040204020203" pitchFamily="34" charset="0"/>
              </a:defRPr>
            </a:lvl1pPr>
            <a:lvl2pPr marL="537942" indent="0">
              <a:buNone/>
              <a:defRPr sz="3294"/>
            </a:lvl2pPr>
            <a:lvl3pPr marL="1075883" indent="0">
              <a:buNone/>
              <a:defRPr sz="2824"/>
            </a:lvl3pPr>
            <a:lvl4pPr marL="1613825" indent="0">
              <a:buNone/>
              <a:defRPr sz="2353"/>
            </a:lvl4pPr>
            <a:lvl5pPr marL="2151766" indent="0">
              <a:buNone/>
              <a:defRPr sz="2353"/>
            </a:lvl5pPr>
            <a:lvl6pPr marL="2689708" indent="0">
              <a:buNone/>
              <a:defRPr sz="2353"/>
            </a:lvl6pPr>
            <a:lvl7pPr marL="3227649" indent="0">
              <a:buNone/>
              <a:defRPr sz="2353"/>
            </a:lvl7pPr>
            <a:lvl8pPr marL="3765591" indent="0">
              <a:buNone/>
              <a:defRPr sz="2353"/>
            </a:lvl8pPr>
            <a:lvl9pPr marL="4303532" indent="0">
              <a:buNone/>
              <a:defRPr sz="2353"/>
            </a:lvl9pPr>
          </a:lstStyle>
          <a:p>
            <a:r>
              <a:rPr lang="en-US" dirty="0"/>
              <a:t>Click icon to add picture</a:t>
            </a:r>
          </a:p>
        </p:txBody>
      </p:sp>
      <p:sp>
        <p:nvSpPr>
          <p:cNvPr id="4" name="Text Placeholder 3"/>
          <p:cNvSpPr>
            <a:spLocks noGrp="1"/>
          </p:cNvSpPr>
          <p:nvPr>
            <p:ph type="body" sz="half" idx="2"/>
          </p:nvPr>
        </p:nvSpPr>
        <p:spPr>
          <a:xfrm>
            <a:off x="1008564" y="2469254"/>
            <a:ext cx="4719081" cy="4574283"/>
          </a:xfrm>
        </p:spPr>
        <p:txBody>
          <a:bodyPr/>
          <a:lstStyle>
            <a:lvl1pPr marL="0" indent="0">
              <a:buNone/>
              <a:defRPr sz="1883">
                <a:latin typeface="Segoe UI" panose="020B0502040204020203" pitchFamily="34" charset="0"/>
              </a:defRPr>
            </a:lvl1pPr>
            <a:lvl2pPr marL="537942" indent="0">
              <a:buNone/>
              <a:defRPr sz="1647"/>
            </a:lvl2pPr>
            <a:lvl3pPr marL="1075883" indent="0">
              <a:buNone/>
              <a:defRPr sz="1412"/>
            </a:lvl3pPr>
            <a:lvl4pPr marL="1613825" indent="0">
              <a:buNone/>
              <a:defRPr sz="1177"/>
            </a:lvl4pPr>
            <a:lvl5pPr marL="2151766" indent="0">
              <a:buNone/>
              <a:defRPr sz="1177"/>
            </a:lvl5pPr>
            <a:lvl6pPr marL="2689708" indent="0">
              <a:buNone/>
              <a:defRPr sz="1177"/>
            </a:lvl6pPr>
            <a:lvl7pPr marL="3227649" indent="0">
              <a:buNone/>
              <a:defRPr sz="1177"/>
            </a:lvl7pPr>
            <a:lvl8pPr marL="3765591" indent="0">
              <a:buNone/>
              <a:defRPr sz="1177"/>
            </a:lvl8pPr>
            <a:lvl9pPr marL="4303532" indent="0">
              <a:buNone/>
              <a:defRPr sz="1177"/>
            </a:lvl9pPr>
          </a:lstStyle>
          <a:p>
            <a:pPr lvl="0"/>
            <a:r>
              <a:rPr lang="en-US" dirty="0"/>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5/1/2020</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162029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5"/>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p:cNvSpPr>
            <a:spLocks noGrp="1"/>
          </p:cNvSpPr>
          <p:nvPr>
            <p:ph type="body" sz="quarter" idx="16"/>
          </p:nvPr>
        </p:nvSpPr>
        <p:spPr>
          <a:xfrm>
            <a:off x="457200" y="1225296"/>
            <a:ext cx="13785427" cy="274242"/>
          </a:xfrm>
        </p:spPr>
        <p:txBody>
          <a:bodyPr lIns="9144" tIns="0" rIns="0" bIns="0">
            <a:spAutoFit/>
          </a:bodyPr>
          <a:lstStyle>
            <a:lvl1pPr marL="0" indent="0">
              <a:buNone/>
              <a:defRPr sz="1980" spc="-17" baseline="0">
                <a:solidFill>
                  <a:schemeClr val="accent2"/>
                </a:solidFill>
                <a:latin typeface="Segoe UI" panose="020B0502040204020203" pitchFamily="34" charset="0"/>
              </a:defRPr>
            </a:lvl1pPr>
          </a:lstStyle>
          <a:p>
            <a:pPr lvl="0"/>
            <a:r>
              <a:rPr lang="en-US" dirty="0"/>
              <a:t>Click to edit Master text styles</a:t>
            </a:r>
          </a:p>
        </p:txBody>
      </p:sp>
      <p:sp>
        <p:nvSpPr>
          <p:cNvPr id="4" name="Title 3"/>
          <p:cNvSpPr>
            <a:spLocks noGrp="1"/>
          </p:cNvSpPr>
          <p:nvPr>
            <p:ph type="title"/>
          </p:nvPr>
        </p:nvSpPr>
        <p:spPr/>
        <p:txBody>
          <a:bodyPr/>
          <a:lstStyle/>
          <a:p>
            <a:r>
              <a:rPr lang="en-US"/>
              <a:t>Click to edit Master title style</a:t>
            </a:r>
            <a:endParaRPr lang="en-US" dirty="0"/>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25">
                <a:solidFill>
                  <a:schemeClr val="tx1">
                    <a:tint val="75000"/>
                  </a:schemeClr>
                </a:solidFill>
                <a:latin typeface="Segoe UI" panose="020B0502040204020203" pitchFamily="34" charset="0"/>
              </a:defRPr>
            </a:lvl1pPr>
          </a:lstStyle>
          <a:p>
            <a:endParaRPr lang="en-US" dirty="0"/>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title"/>
          </p:nvPr>
        </p:nvSpPr>
        <p:spPr>
          <a:xfrm>
            <a:off x="320040" y="320040"/>
            <a:ext cx="12618253" cy="548640"/>
          </a:xfrm>
        </p:spPr>
        <p:txBody>
          <a:bodyPr/>
          <a:lstStyle>
            <a:lvl1pPr>
              <a:defRPr>
                <a:solidFill>
                  <a:schemeClr val="bg1"/>
                </a:solidFill>
                <a:latin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320040"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354">
                <a:solidFill>
                  <a:schemeClr val="bg1"/>
                </a:solidFill>
                <a:latin typeface="+mj-lt"/>
                <a:cs typeface="Segoe UI Semilight" panose="020B0402040204020203" pitchFamily="34" charset="0"/>
              </a:defRPr>
            </a:lvl1pPr>
          </a:lstStyle>
          <a:p>
            <a:r>
              <a:rPr lang="en-US" dirty="0"/>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868803" y="-1"/>
            <a:ext cx="17499203" cy="8229600"/>
          </a:xfrm>
          <a:prstGeom prst="rect">
            <a:avLst/>
          </a:prstGeom>
        </p:spPr>
      </p:pic>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dirty="0">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5/1/2020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3576868"/>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5/1/2020</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48640" y="7628167"/>
            <a:ext cx="3292151" cy="365760"/>
          </a:xfrm>
          <a:prstGeom prst="rect">
            <a:avLst/>
          </a:prstGeom>
        </p:spPr>
        <p:txBody>
          <a:bodyPr vert="horz" lIns="91440" tIns="45720" rIns="91440" bIns="45720" rtlCol="0" anchor="ctr"/>
          <a:lstStyle>
            <a:lvl1pPr algn="l">
              <a:defRPr sz="1412">
                <a:solidFill>
                  <a:schemeClr val="tx1">
                    <a:tint val="75000"/>
                  </a:schemeClr>
                </a:solidFill>
                <a:latin typeface="Segoe UI" panose="020B0502040204020203" pitchFamily="34" charset="0"/>
              </a:defRPr>
            </a:lvl1pPr>
          </a:lstStyle>
          <a:p>
            <a:fld id="{6C1EC331-590E-4679-816A-DCB458BBD7AB}" type="datetime1">
              <a:rPr lang="en-US" smtClean="0"/>
              <a:t>5/1/2020</a:t>
            </a:fld>
            <a:endParaRPr lang="en-US" dirty="0"/>
          </a:p>
        </p:txBody>
      </p:sp>
      <p:sp>
        <p:nvSpPr>
          <p:cNvPr id="5" name="Footer Placeholder 4"/>
          <p:cNvSpPr>
            <a:spLocks noGrp="1"/>
          </p:cNvSpPr>
          <p:nvPr>
            <p:ph type="ftr" sz="quarter" idx="3"/>
          </p:nvPr>
        </p:nvSpPr>
        <p:spPr>
          <a:xfrm>
            <a:off x="4846089" y="7628167"/>
            <a:ext cx="4938227" cy="437069"/>
          </a:xfrm>
          <a:prstGeom prst="rect">
            <a:avLst/>
          </a:prstGeom>
        </p:spPr>
        <p:txBody>
          <a:bodyPr vert="horz" lIns="91440" tIns="45720" rIns="91440" bIns="45720" rtlCol="0" anchor="ctr"/>
          <a:lstStyle>
            <a:lvl1pPr algn="ctr">
              <a:defRPr sz="1412">
                <a:solidFill>
                  <a:schemeClr val="tx1">
                    <a:tint val="75000"/>
                  </a:schemeClr>
                </a:solidFill>
                <a:latin typeface="Segoe UI"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12">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Lst>
  <p:hf sldNum="0" hdr="0" ftr="0" dt="0"/>
  <p:txStyles>
    <p:titleStyle>
      <a:lvl1pPr algn="l" defTabSz="1075883"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p:bodyStyle>
    <p:otherStyle>
      <a:defPPr>
        <a:defRPr lang="en-US"/>
      </a:defPPr>
      <a:lvl1pPr marL="0" algn="l" defTabSz="1075883" rtl="0" eaLnBrk="1" latinLnBrk="0" hangingPunct="1">
        <a:defRPr sz="2118" kern="1200">
          <a:solidFill>
            <a:schemeClr val="tx1"/>
          </a:solidFill>
          <a:latin typeface="+mn-lt"/>
          <a:ea typeface="+mn-ea"/>
          <a:cs typeface="+mn-cs"/>
        </a:defRPr>
      </a:lvl1pPr>
      <a:lvl2pPr marL="537942" algn="l" defTabSz="1075883" rtl="0" eaLnBrk="1" latinLnBrk="0" hangingPunct="1">
        <a:defRPr sz="2118" kern="1200">
          <a:solidFill>
            <a:schemeClr val="tx1"/>
          </a:solidFill>
          <a:latin typeface="+mn-lt"/>
          <a:ea typeface="+mn-ea"/>
          <a:cs typeface="+mn-cs"/>
        </a:defRPr>
      </a:lvl2pPr>
      <a:lvl3pPr marL="1075883" algn="l" defTabSz="1075883" rtl="0" eaLnBrk="1" latinLnBrk="0" hangingPunct="1">
        <a:defRPr sz="2118" kern="1200">
          <a:solidFill>
            <a:schemeClr val="tx1"/>
          </a:solidFill>
          <a:latin typeface="+mn-lt"/>
          <a:ea typeface="+mn-ea"/>
          <a:cs typeface="+mn-cs"/>
        </a:defRPr>
      </a:lvl3pPr>
      <a:lvl4pPr marL="1613825" algn="l" defTabSz="1075883" rtl="0" eaLnBrk="1" latinLnBrk="0" hangingPunct="1">
        <a:defRPr sz="2118" kern="1200">
          <a:solidFill>
            <a:schemeClr val="tx1"/>
          </a:solidFill>
          <a:latin typeface="+mn-lt"/>
          <a:ea typeface="+mn-ea"/>
          <a:cs typeface="+mn-cs"/>
        </a:defRPr>
      </a:lvl4pPr>
      <a:lvl5pPr marL="2151766" algn="l" defTabSz="1075883" rtl="0" eaLnBrk="1" latinLnBrk="0" hangingPunct="1">
        <a:defRPr sz="2118" kern="1200">
          <a:solidFill>
            <a:schemeClr val="tx1"/>
          </a:solidFill>
          <a:latin typeface="+mn-lt"/>
          <a:ea typeface="+mn-ea"/>
          <a:cs typeface="+mn-cs"/>
        </a:defRPr>
      </a:lvl5pPr>
      <a:lvl6pPr marL="2689708" algn="l" defTabSz="1075883" rtl="0" eaLnBrk="1" latinLnBrk="0" hangingPunct="1">
        <a:defRPr sz="2118" kern="1200">
          <a:solidFill>
            <a:schemeClr val="tx1"/>
          </a:solidFill>
          <a:latin typeface="+mn-lt"/>
          <a:ea typeface="+mn-ea"/>
          <a:cs typeface="+mn-cs"/>
        </a:defRPr>
      </a:lvl6pPr>
      <a:lvl7pPr marL="3227649" algn="l" defTabSz="1075883" rtl="0" eaLnBrk="1" latinLnBrk="0" hangingPunct="1">
        <a:defRPr sz="2118" kern="1200">
          <a:solidFill>
            <a:schemeClr val="tx1"/>
          </a:solidFill>
          <a:latin typeface="+mn-lt"/>
          <a:ea typeface="+mn-ea"/>
          <a:cs typeface="+mn-cs"/>
        </a:defRPr>
      </a:lvl7pPr>
      <a:lvl8pPr marL="3765591" algn="l" defTabSz="1075883" rtl="0" eaLnBrk="1" latinLnBrk="0" hangingPunct="1">
        <a:defRPr sz="2118" kern="1200">
          <a:solidFill>
            <a:schemeClr val="tx1"/>
          </a:solidFill>
          <a:latin typeface="+mn-lt"/>
          <a:ea typeface="+mn-ea"/>
          <a:cs typeface="+mn-cs"/>
        </a:defRPr>
      </a:lvl8pPr>
      <a:lvl9pPr marL="4303532" algn="l" defTabSz="1075883"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CE00-DBB2-41BB-8766-14D2DB07B1E1}"/>
              </a:ext>
            </a:extLst>
          </p:cNvPr>
          <p:cNvSpPr>
            <a:spLocks noGrp="1"/>
          </p:cNvSpPr>
          <p:nvPr>
            <p:ph type="title"/>
          </p:nvPr>
        </p:nvSpPr>
        <p:spPr/>
        <p:txBody>
          <a:bodyPr>
            <a:normAutofit/>
          </a:bodyPr>
          <a:lstStyle/>
          <a:p>
            <a:r>
              <a:rPr lang="en-US" sz="3600" dirty="0"/>
              <a:t>Appen – Marketing Automation Audit, Evaluation &amp; Migration </a:t>
            </a:r>
          </a:p>
        </p:txBody>
      </p:sp>
      <p:pic>
        <p:nvPicPr>
          <p:cNvPr id="4" name="Picture 3">
            <a:extLst>
              <a:ext uri="{FF2B5EF4-FFF2-40B4-BE49-F238E27FC236}">
                <a16:creationId xmlns:a16="http://schemas.microsoft.com/office/drawing/2014/main" id="{CBC8360B-7466-4BC9-A980-ECB4C15EA1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0862" y="1552885"/>
            <a:ext cx="2736562" cy="1077808"/>
          </a:xfrm>
          <a:prstGeom prst="rect">
            <a:avLst/>
          </a:prstGeom>
        </p:spPr>
      </p:pic>
      <p:sp>
        <p:nvSpPr>
          <p:cNvPr id="5" name="Rectangle 4">
            <a:extLst>
              <a:ext uri="{FF2B5EF4-FFF2-40B4-BE49-F238E27FC236}">
                <a16:creationId xmlns:a16="http://schemas.microsoft.com/office/drawing/2014/main" id="{92151E7E-EE34-4643-B5C7-9E353C625BA6}"/>
              </a:ext>
            </a:extLst>
          </p:cNvPr>
          <p:cNvSpPr/>
          <p:nvPr/>
        </p:nvSpPr>
        <p:spPr>
          <a:xfrm>
            <a:off x="332976" y="1321290"/>
            <a:ext cx="11337301" cy="2074992"/>
          </a:xfrm>
          <a:prstGeom prst="rect">
            <a:avLst/>
          </a:prstGeom>
        </p:spPr>
        <p:txBody>
          <a:bodyPr wrap="square">
            <a:spAutoFit/>
          </a:bodyPr>
          <a:lstStyle/>
          <a:p>
            <a:pPr lvl="0">
              <a:lnSpc>
                <a:spcPct val="110000"/>
              </a:lnSpc>
            </a:pPr>
            <a:r>
              <a:rPr lang="en-US" sz="2541"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Client</a:t>
            </a:r>
            <a:r>
              <a:rPr lang="en-US" sz="2541" dirty="0">
                <a:solidFill>
                  <a:srgbClr val="3B3838"/>
                </a:solidFill>
                <a:latin typeface="Segoe UI Light" panose="020B0502040204020203" pitchFamily="34" charset="0"/>
                <a:cs typeface="Segoe UI Light" panose="020B0502040204020203" pitchFamily="34" charset="0"/>
              </a:rPr>
              <a:t> </a:t>
            </a:r>
            <a:r>
              <a:rPr lang="en-US" sz="2541"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Need</a:t>
            </a:r>
          </a:p>
          <a:p>
            <a:pPr>
              <a:lnSpc>
                <a:spcPct val="110000"/>
              </a:lnSpc>
            </a:pPr>
            <a:r>
              <a:rPr lang="en-US" sz="1600" dirty="0">
                <a:solidFill>
                  <a:srgbClr val="2B2B2B"/>
                </a:solidFill>
                <a:latin typeface="Segoe UI" panose="020B0502040204020203" pitchFamily="34" charset="0"/>
                <a:ea typeface="MS Mincho" panose="02020609040205080304" pitchFamily="49" charset="-128"/>
                <a:cs typeface="Segoe UI" panose="020B0502040204020203" pitchFamily="34" charset="0"/>
              </a:rPr>
              <a:t>Appen, </a:t>
            </a:r>
            <a:r>
              <a:rPr lang="en-US" altLang="ja-JP" sz="1600" dirty="0">
                <a:latin typeface="Segoe UI" pitchFamily="34" charset="0"/>
                <a:cs typeface="Segoe UI" pitchFamily="34" charset="0"/>
              </a:rPr>
              <a:t>a global leader in the development of high-quality, human-annotated data for machine learning and artificial intelligence</a:t>
            </a:r>
            <a:r>
              <a:rPr lang="en-US" sz="1600" dirty="0">
                <a:solidFill>
                  <a:srgbClr val="2B2B2B"/>
                </a:solidFill>
                <a:latin typeface="Segoe UI" panose="020B0502040204020203" pitchFamily="34" charset="0"/>
                <a:ea typeface="MS Mincho" panose="02020609040205080304" pitchFamily="49" charset="-128"/>
                <a:cs typeface="Segoe UI" panose="020B0502040204020203" pitchFamily="34" charset="0"/>
              </a:rPr>
              <a:t>, utilizes HubSpot as their marketing automation platform which is fully integrated with Salesforce. Recently, they acquired a company that uses </a:t>
            </a:r>
            <a:r>
              <a:rPr lang="en-US" sz="1600" dirty="0" err="1">
                <a:solidFill>
                  <a:srgbClr val="2B2B2B"/>
                </a:solidFill>
                <a:latin typeface="Segoe UI" panose="020B0502040204020203" pitchFamily="34" charset="0"/>
                <a:ea typeface="MS Mincho" panose="02020609040205080304" pitchFamily="49" charset="-128"/>
                <a:cs typeface="Segoe UI" panose="020B0502040204020203" pitchFamily="34" charset="0"/>
              </a:rPr>
              <a:t>Marketo</a:t>
            </a:r>
            <a:r>
              <a:rPr lang="en-US" sz="1600" dirty="0">
                <a:solidFill>
                  <a:srgbClr val="2B2B2B"/>
                </a:solidFill>
                <a:latin typeface="Segoe UI" panose="020B0502040204020203" pitchFamily="34" charset="0"/>
                <a:ea typeface="MS Mincho" panose="02020609040205080304" pitchFamily="49" charset="-128"/>
                <a:cs typeface="Segoe UI" panose="020B0502040204020203" pitchFamily="34" charset="0"/>
              </a:rPr>
              <a:t> and also has their own Salesforce org. Appen looked to Affirma to evaluate and recommend the best marketing tech stack to fit the needs of their growing company – whether that is HubSpot or </a:t>
            </a:r>
            <a:r>
              <a:rPr lang="en-US" sz="1600" dirty="0" err="1">
                <a:solidFill>
                  <a:srgbClr val="2B2B2B"/>
                </a:solidFill>
                <a:latin typeface="Segoe UI" panose="020B0502040204020203" pitchFamily="34" charset="0"/>
                <a:ea typeface="MS Mincho" panose="02020609040205080304" pitchFamily="49" charset="-128"/>
                <a:cs typeface="Segoe UI" panose="020B0502040204020203" pitchFamily="34" charset="0"/>
              </a:rPr>
              <a:t>Marketo</a:t>
            </a:r>
            <a:r>
              <a:rPr lang="en-US" sz="1600" dirty="0">
                <a:solidFill>
                  <a:srgbClr val="2B2B2B"/>
                </a:solidFill>
                <a:latin typeface="Segoe UI" panose="020B0502040204020203" pitchFamily="34" charset="0"/>
                <a:ea typeface="MS Mincho" panose="02020609040205080304" pitchFamily="49" charset="-128"/>
                <a:cs typeface="Segoe UI" panose="020B0502040204020203" pitchFamily="34" charset="0"/>
              </a:rPr>
              <a:t> as well as which Salesforce org should remain.</a:t>
            </a:r>
          </a:p>
          <a:p>
            <a:pPr lvl="0">
              <a:lnSpc>
                <a:spcPct val="110000"/>
              </a:lnSpc>
            </a:pPr>
            <a:endParaRPr lang="en-US" sz="1271" dirty="0">
              <a:solidFill>
                <a:srgbClr val="2B2B2B"/>
              </a:solidFill>
              <a:latin typeface="Segoe UI" panose="020B0502040204020203" pitchFamily="34" charset="0"/>
              <a:ea typeface="MS Mincho" panose="02020609040205080304" pitchFamily="49" charset="-128"/>
              <a:cs typeface="Segoe UI" panose="020B0502040204020203" pitchFamily="34" charset="0"/>
            </a:endParaRPr>
          </a:p>
        </p:txBody>
      </p:sp>
      <p:pic>
        <p:nvPicPr>
          <p:cNvPr id="1026" name="Picture 2" descr="Image result for marketo logo transparent">
            <a:extLst>
              <a:ext uri="{FF2B5EF4-FFF2-40B4-BE49-F238E27FC236}">
                <a16:creationId xmlns:a16="http://schemas.microsoft.com/office/drawing/2014/main" id="{98AA5DAD-78B7-4FA6-8720-D208C6E78E9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295" t="36377" r="7839" b="37139"/>
          <a:stretch/>
        </p:blipFill>
        <p:spPr bwMode="auto">
          <a:xfrm>
            <a:off x="11681767" y="2739562"/>
            <a:ext cx="2615657" cy="8259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8B0CBF5-424C-4AAE-8C3D-098A83D2C8B6}"/>
              </a:ext>
            </a:extLst>
          </p:cNvPr>
          <p:cNvSpPr/>
          <p:nvPr/>
        </p:nvSpPr>
        <p:spPr>
          <a:xfrm>
            <a:off x="332976" y="3263030"/>
            <a:ext cx="13890578" cy="2011513"/>
          </a:xfrm>
          <a:prstGeom prst="rect">
            <a:avLst/>
          </a:prstGeom>
        </p:spPr>
        <p:txBody>
          <a:bodyPr wrap="square">
            <a:spAutoFit/>
          </a:bodyPr>
          <a:lstStyle/>
          <a:p>
            <a:pPr>
              <a:lnSpc>
                <a:spcPct val="120000"/>
              </a:lnSpc>
            </a:pPr>
            <a:r>
              <a:rPr lang="en-US" sz="2541"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What We Did</a:t>
            </a:r>
            <a:r>
              <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rPr>
              <a:t> </a:t>
            </a:r>
          </a:p>
          <a:p>
            <a:pPr>
              <a:lnSpc>
                <a:spcPct val="120000"/>
              </a:lnSpc>
            </a:pPr>
            <a:r>
              <a:rPr lang="en-US" sz="1600" dirty="0">
                <a:solidFill>
                  <a:srgbClr val="2B2B2B"/>
                </a:solidFill>
                <a:latin typeface="Segoe UI" panose="020B0502040204020203" pitchFamily="34" charset="0"/>
                <a:ea typeface="MS Mincho" panose="02020609040205080304" pitchFamily="49" charset="-128"/>
                <a:cs typeface="Segoe UI" panose="020B0502040204020203" pitchFamily="34" charset="0"/>
              </a:rPr>
              <a:t>Affirma already manages Appen’s HubSpot and Salesforce platforms and is well-versed in those environments, so the team performed a thorough </a:t>
            </a:r>
            <a:r>
              <a:rPr lang="en-US" sz="1600" dirty="0" err="1">
                <a:solidFill>
                  <a:srgbClr val="2B2B2B"/>
                </a:solidFill>
                <a:latin typeface="Segoe UI" panose="020B0502040204020203" pitchFamily="34" charset="0"/>
                <a:ea typeface="MS Mincho" panose="02020609040205080304" pitchFamily="49" charset="-128"/>
                <a:cs typeface="Segoe UI" panose="020B0502040204020203" pitchFamily="34" charset="0"/>
              </a:rPr>
              <a:t>Marketo</a:t>
            </a:r>
            <a:r>
              <a:rPr lang="en-US" sz="1600" dirty="0">
                <a:solidFill>
                  <a:srgbClr val="2B2B2B"/>
                </a:solidFill>
                <a:latin typeface="Segoe UI" panose="020B0502040204020203" pitchFamily="34" charset="0"/>
                <a:ea typeface="MS Mincho" panose="02020609040205080304" pitchFamily="49" charset="-128"/>
                <a:cs typeface="Segoe UI" panose="020B0502040204020203" pitchFamily="34" charset="0"/>
              </a:rPr>
              <a:t> audit and held stakeholder interviews with the newly acquired company. Following our documented audit process, Affirma assessed </a:t>
            </a:r>
            <a:r>
              <a:rPr lang="en-US" sz="1600" dirty="0" err="1">
                <a:solidFill>
                  <a:srgbClr val="2B2B2B"/>
                </a:solidFill>
                <a:latin typeface="Segoe UI" panose="020B0502040204020203" pitchFamily="34" charset="0"/>
                <a:ea typeface="MS Mincho" panose="02020609040205080304" pitchFamily="49" charset="-128"/>
                <a:cs typeface="Segoe UI" panose="020B0502040204020203" pitchFamily="34" charset="0"/>
              </a:rPr>
              <a:t>Marketo’s</a:t>
            </a:r>
            <a:r>
              <a:rPr lang="en-US" sz="1600" dirty="0">
                <a:solidFill>
                  <a:srgbClr val="2B2B2B"/>
                </a:solidFill>
                <a:latin typeface="Segoe UI" panose="020B0502040204020203" pitchFamily="34" charset="0"/>
                <a:ea typeface="MS Mincho" panose="02020609040205080304" pitchFamily="49" charset="-128"/>
                <a:cs typeface="Segoe UI" panose="020B0502040204020203" pitchFamily="34" charset="0"/>
              </a:rPr>
              <a:t> configuration, utilization and assets as well as spot checking emails, landing pages and workflows to provide best practice recommendations. Affirma also reviewed both company’s full marketing tech stack, lead management process and sales pipeline process along with evaluating cost, ease of use, customer support, migration efforts and capabilities to determine the most optimal platform(s) for their current and future business needs. </a:t>
            </a:r>
          </a:p>
        </p:txBody>
      </p:sp>
      <p:sp>
        <p:nvSpPr>
          <p:cNvPr id="8" name="Rectangle 7">
            <a:extLst>
              <a:ext uri="{FF2B5EF4-FFF2-40B4-BE49-F238E27FC236}">
                <a16:creationId xmlns:a16="http://schemas.microsoft.com/office/drawing/2014/main" id="{5B514433-8F06-468B-AC0E-8A2C85C0A51C}"/>
              </a:ext>
            </a:extLst>
          </p:cNvPr>
          <p:cNvSpPr/>
          <p:nvPr/>
        </p:nvSpPr>
        <p:spPr>
          <a:xfrm>
            <a:off x="332976" y="5500236"/>
            <a:ext cx="13540881" cy="2306978"/>
          </a:xfrm>
          <a:prstGeom prst="rect">
            <a:avLst/>
          </a:prstGeom>
        </p:spPr>
        <p:txBody>
          <a:bodyPr wrap="square">
            <a:spAutoFit/>
          </a:bodyPr>
          <a:lstStyle/>
          <a:p>
            <a:pPr>
              <a:lnSpc>
                <a:spcPct val="120000"/>
              </a:lnSpc>
            </a:pPr>
            <a:r>
              <a:rPr lang="en-US" sz="2541"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Results</a:t>
            </a:r>
            <a:endParaRPr lang="en-US" sz="2118" dirty="0">
              <a:solidFill>
                <a:srgbClr val="F75714"/>
              </a:solidFill>
              <a:latin typeface="Segoe UI" panose="020B0502040204020203" pitchFamily="34" charset="0"/>
              <a:ea typeface="MS Mincho" panose="02020609040205080304" pitchFamily="49" charset="-128"/>
              <a:cs typeface="Segoe UI" panose="020B0502040204020203" pitchFamily="34" charset="0"/>
            </a:endParaRPr>
          </a:p>
          <a:p>
            <a:pPr>
              <a:lnSpc>
                <a:spcPct val="120000"/>
              </a:lnSpc>
            </a:pPr>
            <a:r>
              <a:rPr lang="en-US" sz="1600" dirty="0">
                <a:solidFill>
                  <a:srgbClr val="2B2B2B"/>
                </a:solidFill>
                <a:latin typeface="Segoe UI" panose="020B0502040204020203" pitchFamily="34" charset="0"/>
                <a:ea typeface="MS Mincho" panose="02020609040205080304" pitchFamily="49" charset="-128"/>
                <a:cs typeface="Segoe UI" panose="020B0502040204020203" pitchFamily="34" charset="0"/>
              </a:rPr>
              <a:t>Due to all the change involved in a company acquisition, Affirma went with a phased approach to the merge. Since Salesforce is the main CRM hub, Affirma focused on that first and recommended Appen migrate over to the other Salesforce org since it was much more established and the team was already using the Lightning interface. Next, Affirma is in process of integrating HubSpot into the new Salesforce org and keeping </a:t>
            </a:r>
            <a:r>
              <a:rPr lang="en-US" sz="1600" dirty="0" err="1">
                <a:solidFill>
                  <a:srgbClr val="2B2B2B"/>
                </a:solidFill>
                <a:latin typeface="Segoe UI" panose="020B0502040204020203" pitchFamily="34" charset="0"/>
                <a:ea typeface="MS Mincho" panose="02020609040205080304" pitchFamily="49" charset="-128"/>
                <a:cs typeface="Segoe UI" panose="020B0502040204020203" pitchFamily="34" charset="0"/>
              </a:rPr>
              <a:t>Marketo</a:t>
            </a:r>
            <a:r>
              <a:rPr lang="en-US" sz="1600" dirty="0">
                <a:solidFill>
                  <a:srgbClr val="2B2B2B"/>
                </a:solidFill>
                <a:latin typeface="Segoe UI" panose="020B0502040204020203" pitchFamily="34" charset="0"/>
                <a:ea typeface="MS Mincho" panose="02020609040205080304" pitchFamily="49" charset="-128"/>
                <a:cs typeface="Segoe UI" panose="020B0502040204020203" pitchFamily="34" charset="0"/>
              </a:rPr>
              <a:t>, so that both marketing teams can continue to leverage marketing tools during the transition. Once the CRM is fully operational again, we will begin to consolidate the marketing platforms. This phased approach allows for a more thorough evaluation, provide training and support and ultimately a smoother </a:t>
            </a:r>
            <a:r>
              <a:rPr lang="en-US" sz="1600">
                <a:solidFill>
                  <a:srgbClr val="2B2B2B"/>
                </a:solidFill>
                <a:latin typeface="Segoe UI" panose="020B0502040204020203" pitchFamily="34" charset="0"/>
                <a:ea typeface="MS Mincho" panose="02020609040205080304" pitchFamily="49" charset="-128"/>
                <a:cs typeface="Segoe UI" panose="020B0502040204020203" pitchFamily="34" charset="0"/>
              </a:rPr>
              <a:t>migration process. </a:t>
            </a:r>
            <a:endParaRPr lang="en-US" sz="1600" dirty="0">
              <a:solidFill>
                <a:srgbClr val="000000"/>
              </a:solidFill>
              <a:latin typeface="Segoe UI" panose="020B0502040204020203" pitchFamily="34" charset="0"/>
              <a:ea typeface="MS Mincho" panose="02020609040205080304" pitchFamily="49" charset="-128"/>
              <a:cs typeface="Segoe UI" panose="020B0502040204020203" pitchFamily="34" charset="0"/>
            </a:endParaRPr>
          </a:p>
        </p:txBody>
      </p:sp>
    </p:spTree>
    <p:extLst>
      <p:ext uri="{BB962C8B-B14F-4D97-AF65-F5344CB8AC3E}">
        <p14:creationId xmlns:p14="http://schemas.microsoft.com/office/powerpoint/2010/main" val="1311558966"/>
      </p:ext>
    </p:extLst>
  </p:cSld>
  <p:clrMapOvr>
    <a:masterClrMapping/>
  </p:clrMapOvr>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Customer Relationship Management</Value>
      <Value>Marketing Services</Value>
    </BusinessUnit>
    <Solutions xmlns="f0ee8362-fa7e-4bc9-ab88-7dcfb17cb19b">
      <Value>Migrations</Value>
      <Value>Marketing Strategy</Value>
    </Solutions>
    <Industries xmlns="f0ee8362-fa7e-4bc9-ab88-7dcfb17cb19b">
      <Value>B2B</Value>
      <Value>AI / AI Models</Value>
    </Industries>
    <Notes0 xmlns="f0ee8362-fa7e-4bc9-ab88-7dcfb17cb19b" xsi:nil="true"/>
    <Named_x0020_Account xmlns="f0ee8362-fa7e-4bc9-ab88-7dcfb17cb19b" xsi:nil="true"/>
    <PlatTech xmlns="f0ee8362-fa7e-4bc9-ab88-7dcfb17cb19b">
      <Value>Salesforce</Value>
      <Value>Marketo / Adobe</Value>
    </PlatTech>
    <ProjectCompletionDate xmlns="f0ee8362-fa7e-4bc9-ab88-7dcfb17cb19b">2020-01-01T08:00:00+00:00</ProjectCompletionDate>
    <ApprovedByClient xmlns="f0ee8362-fa7e-4bc9-ab88-7dcfb17cb19b">false</ApprovedByClient>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2A94E4A4-1B32-4A3C-847A-E2AB390C5201}">
  <ds:schemaRefs>
    <ds:schemaRef ds:uri="http://purl.org/dc/terms/"/>
    <ds:schemaRef ds:uri="http://schemas.openxmlformats.org/package/2006/metadata/core-properties"/>
    <ds:schemaRef ds:uri="71857362-e859-42cd-ad67-04a31c75c61a"/>
    <ds:schemaRef ds:uri="http://schemas.microsoft.com/office/2006/documentManagement/types"/>
    <ds:schemaRef ds:uri="http://schemas.microsoft.com/office/infopath/2007/PartnerControls"/>
    <ds:schemaRef ds:uri="http://purl.org/dc/elements/1.1/"/>
    <ds:schemaRef ds:uri="http://schemas.microsoft.com/office/2006/metadata/properties"/>
    <ds:schemaRef ds:uri="a9c1caf8-ba89-4b3a-8920-418e9c808c28"/>
    <ds:schemaRef ds:uri="http://www.w3.org/XML/1998/namespace"/>
    <ds:schemaRef ds:uri="http://purl.org/dc/dcmitype/"/>
  </ds:schemaRefs>
</ds:datastoreItem>
</file>

<file path=customXml/itemProps2.xml><?xml version="1.0" encoding="utf-8"?>
<ds:datastoreItem xmlns:ds="http://schemas.openxmlformats.org/officeDocument/2006/customXml" ds:itemID="{D6ED2471-C0D2-48AF-8C82-8EA403FA2F5A}">
  <ds:schemaRefs>
    <ds:schemaRef ds:uri="http://schemas.microsoft.com/sharepoint/v3/contenttype/forms"/>
  </ds:schemaRefs>
</ds:datastoreItem>
</file>

<file path=customXml/itemProps3.xml><?xml version="1.0" encoding="utf-8"?>
<ds:datastoreItem xmlns:ds="http://schemas.openxmlformats.org/officeDocument/2006/customXml" ds:itemID="{66D975A8-3486-4A9E-A9C7-B0D743196E1A}"/>
</file>

<file path=customXml/itemProps4.xml><?xml version="1.0" encoding="utf-8"?>
<ds:datastoreItem xmlns:ds="http://schemas.openxmlformats.org/officeDocument/2006/customXml" ds:itemID="{EB5EC7F1-2047-4B63-B9A6-01EF205D1331}"/>
</file>

<file path=docProps/app.xml><?xml version="1.0" encoding="utf-8"?>
<Properties xmlns="http://schemas.openxmlformats.org/officeDocument/2006/extended-properties" xmlns:vt="http://schemas.openxmlformats.org/officeDocument/2006/docPropsVTypes">
  <Template/>
  <TotalTime>57927</TotalTime>
  <Words>348</Words>
  <Application>Microsoft Office PowerPoint</Application>
  <PresentationFormat>Custom</PresentationFormat>
  <Paragraphs>7</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Arial</vt:lpstr>
      <vt:lpstr>Segoe UI Light</vt:lpstr>
      <vt:lpstr>Segoe UI</vt:lpstr>
      <vt:lpstr>Segoe UI Semilight</vt:lpstr>
      <vt:lpstr>Custom Design</vt:lpstr>
      <vt:lpstr>Appen – Marketing Automation Audit, Evaluation &amp; Migration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Appen Marketo Case Study</dc:title>
  <dc:creator>Nory Kotrasa</dc:creator>
  <cp:lastModifiedBy>Alyssa Gordon</cp:lastModifiedBy>
  <cp:revision>2834</cp:revision>
  <cp:lastPrinted>2016-10-17T19:50:15Z</cp:lastPrinted>
  <dcterms:created xsi:type="dcterms:W3CDTF">2013-12-05T17:26:23Z</dcterms:created>
  <dcterms:modified xsi:type="dcterms:W3CDTF">2020-05-01T16:13:58Z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v-arri@microsoft.com</vt:lpwstr>
  </property>
  <property fmtid="{D5CDD505-2E9C-101B-9397-08002B2CF9AE}" pid="6" name="MSIP_Label_f42aa342-8706-4288-bd11-ebb85995028c_SetDate">
    <vt:lpwstr>2018-03-24T00:14:12.0998485Z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xd_Signature">
    <vt:bool>false</vt:bool>
  </property>
  <property fmtid="{D5CDD505-2E9C-101B-9397-08002B2CF9AE}" pid="12" name="xd_ProgID">
    <vt:lpwstr/>
  </property>
  <property fmtid="{D5CDD505-2E9C-101B-9397-08002B2CF9AE}" pid="13" name="_SourceUrl">
    <vt:lpwstr/>
  </property>
  <property fmtid="{D5CDD505-2E9C-101B-9397-08002B2CF9AE}" pid="14" name="_SharedFileIndex">
    <vt:lpwstr/>
  </property>
  <property fmtid="{D5CDD505-2E9C-101B-9397-08002B2CF9AE}" pid="15" name="ComplianceAssetId">
    <vt:lpwstr/>
  </property>
  <property fmtid="{D5CDD505-2E9C-101B-9397-08002B2CF9AE}" pid="16" name="TemplateUrl">
    <vt:lpwstr/>
  </property>
  <property fmtid="{D5CDD505-2E9C-101B-9397-08002B2CF9AE}" pid="17" name="Business Unit">
    <vt:lpwstr/>
  </property>
  <property fmtid="{D5CDD505-2E9C-101B-9397-08002B2CF9AE}" pid="18" name="Industry">
    <vt:lpwstr>49;#Technology|9fd4705e-a3c7-4085-9147-cb1125b68f2c</vt:lpwstr>
  </property>
  <property fmtid="{D5CDD505-2E9C-101B-9397-08002B2CF9AE}" pid="19" name="Service_x0020_Offering">
    <vt:lpwstr/>
  </property>
  <property fmtid="{D5CDD505-2E9C-101B-9397-08002B2CF9AE}" pid="20" name="Business_x0020_Unit">
    <vt:lpwstr/>
  </property>
  <property fmtid="{D5CDD505-2E9C-101B-9397-08002B2CF9AE}" pid="21" name="_ExtendedDescription">
    <vt:lpwstr/>
  </property>
  <property fmtid="{D5CDD505-2E9C-101B-9397-08002B2CF9AE}" pid="22" name="Service Offering">
    <vt:lpwstr/>
  </property>
  <property fmtid="{D5CDD505-2E9C-101B-9397-08002B2CF9AE}" pid="23" name="Category">
    <vt:lpwstr>6;#Case Study|8faa0ad1-25f0-4f56-8e38-f60e20c455d6;#41;#Proposal|dcf76ab6-f0a9-4a05-b1eb-71b812077de6</vt:lpwstr>
  </property>
  <property fmtid="{D5CDD505-2E9C-101B-9397-08002B2CF9AE}" pid="24" name="Order">
    <vt:r8>37100</vt:r8>
  </property>
  <property fmtid="{D5CDD505-2E9C-101B-9397-08002B2CF9AE}" pid="25" name="SO">
    <vt:lpwstr>19;#;#20;#;#21;#</vt:lpwstr>
  </property>
  <property fmtid="{D5CDD505-2E9C-101B-9397-08002B2CF9AE}" pid="26" name="SharedWithUsers">
    <vt:lpwstr>686;#Mehrad Moeini</vt:lpwstr>
  </property>
  <property fmtid="{D5CDD505-2E9C-101B-9397-08002B2CF9AE}" pid="27" name="TriggerFlowInfo">
    <vt:lpwstr/>
  </property>
</Properties>
</file>